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59" r:id="rId2"/>
  </p:sldMasterIdLst>
  <p:notesMasterIdLst>
    <p:notesMasterId r:id="rId41"/>
  </p:notesMasterIdLst>
  <p:sldIdLst>
    <p:sldId id="325" r:id="rId3"/>
    <p:sldId id="258" r:id="rId4"/>
    <p:sldId id="297" r:id="rId5"/>
    <p:sldId id="25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4" r:id="rId20"/>
    <p:sldId id="316" r:id="rId21"/>
    <p:sldId id="318" r:id="rId22"/>
    <p:sldId id="320" r:id="rId23"/>
    <p:sldId id="321" r:id="rId24"/>
    <p:sldId id="322" r:id="rId25"/>
    <p:sldId id="323" r:id="rId26"/>
    <p:sldId id="324" r:id="rId27"/>
    <p:sldId id="329" r:id="rId28"/>
    <p:sldId id="330" r:id="rId29"/>
    <p:sldId id="331" r:id="rId30"/>
    <p:sldId id="332" r:id="rId31"/>
    <p:sldId id="335" r:id="rId32"/>
    <p:sldId id="336" r:id="rId33"/>
    <p:sldId id="337" r:id="rId34"/>
    <p:sldId id="343" r:id="rId35"/>
    <p:sldId id="339" r:id="rId36"/>
    <p:sldId id="340" r:id="rId37"/>
    <p:sldId id="341" r:id="rId38"/>
    <p:sldId id="342" r:id="rId39"/>
    <p:sldId id="344" r:id="rId40"/>
  </p:sldIdLst>
  <p:sldSz cx="9144000" cy="5143500" type="screen16x9"/>
  <p:notesSz cx="6858000" cy="9144000"/>
  <p:embeddedFontLst>
    <p:embeddedFont>
      <p:font typeface="Bebas Neue" panose="020B0000000000000000" pitchFamily="3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IBM Plex Sans Condensed" panose="020B050605020300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879C0AC-5D24-43E6-9F5F-485159704D68}">
          <p14:sldIdLst>
            <p14:sldId id="325"/>
            <p14:sldId id="258"/>
            <p14:sldId id="297"/>
            <p14:sldId id="25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6"/>
            <p14:sldId id="318"/>
            <p14:sldId id="320"/>
            <p14:sldId id="321"/>
            <p14:sldId id="322"/>
            <p14:sldId id="323"/>
            <p14:sldId id="324"/>
          </p14:sldIdLst>
        </p14:section>
        <p14:section name="Cold storage" id="{C03C9A74-B7B3-47CD-A45C-3EB5F6A3211A}">
          <p14:sldIdLst>
            <p14:sldId id="329"/>
            <p14:sldId id="330"/>
            <p14:sldId id="331"/>
            <p14:sldId id="332"/>
            <p14:sldId id="335"/>
            <p14:sldId id="336"/>
            <p14:sldId id="337"/>
            <p14:sldId id="343"/>
            <p14:sldId id="339"/>
            <p14:sldId id="340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>
        <p:scale>
          <a:sx n="112" d="100"/>
          <a:sy n="112" d="100"/>
        </p:scale>
        <p:origin x="413" y="-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143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620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912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987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05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278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510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858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22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58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305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04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72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27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612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128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661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20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12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28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008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460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492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40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9190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936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357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96303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fif"/><Relationship Id="rId3" Type="http://schemas.openxmlformats.org/officeDocument/2006/relationships/image" Target="../media/image5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32.webp"/><Relationship Id="rId4" Type="http://schemas.openxmlformats.org/officeDocument/2006/relationships/image" Target="../media/image31.pn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ebp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5.jpeg"/><Relationship Id="rId4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4.jpg"/><Relationship Id="rId4" Type="http://schemas.openxmlformats.org/officeDocument/2006/relationships/image" Target="../media/image13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F7694-9C9A-4C9C-B5D3-6A4416B334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5" name="Google Shape;46;p11">
            <a:extLst>
              <a:ext uri="{FF2B5EF4-FFF2-40B4-BE49-F238E27FC236}">
                <a16:creationId xmlns:a16="http://schemas.microsoft.com/office/drawing/2014/main" id="{0EE60E30-DBF9-49F5-8617-13FFDC63A8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7;p11">
            <a:extLst>
              <a:ext uri="{FF2B5EF4-FFF2-40B4-BE49-F238E27FC236}">
                <a16:creationId xmlns:a16="http://schemas.microsoft.com/office/drawing/2014/main" id="{CC10554A-5105-4B93-8193-9EB45E6EE0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4;p13">
            <a:extLst>
              <a:ext uri="{FF2B5EF4-FFF2-40B4-BE49-F238E27FC236}">
                <a16:creationId xmlns:a16="http://schemas.microsoft.com/office/drawing/2014/main" id="{5CF57466-975D-41EF-9AED-193B1DA76777}"/>
              </a:ext>
            </a:extLst>
          </p:cNvPr>
          <p:cNvSpPr txBox="1">
            <a:spLocks/>
          </p:cNvSpPr>
          <p:nvPr/>
        </p:nvSpPr>
        <p:spPr>
          <a:xfrm>
            <a:off x="477985" y="980768"/>
            <a:ext cx="4755090" cy="248197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Industrial 	Control</a:t>
            </a:r>
          </a:p>
          <a:p>
            <a:r>
              <a:rPr lang="en" sz="6000" dirty="0"/>
              <a:t> 		Projects</a:t>
            </a:r>
            <a:endParaRPr lang="en-US" sz="6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998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99617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Manual or Automatic?!?!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895" y="1575736"/>
            <a:ext cx="3184439" cy="1830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8" b="21860"/>
          <a:stretch/>
        </p:blipFill>
        <p:spPr>
          <a:xfrm>
            <a:off x="2209878" y="3463981"/>
            <a:ext cx="2688033" cy="1518234"/>
          </a:xfrm>
          <a:prstGeom prst="rect">
            <a:avLst/>
          </a:prstGeom>
        </p:spPr>
      </p:pic>
      <p:pic>
        <p:nvPicPr>
          <p:cNvPr id="1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04" y="1575735"/>
            <a:ext cx="3184442" cy="18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0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123023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Safety Tips Required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9" y="1785379"/>
            <a:ext cx="2655574" cy="1719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24" y="1556808"/>
            <a:ext cx="2721144" cy="2176915"/>
          </a:xfrm>
          <a:prstGeom prst="rect">
            <a:avLst/>
          </a:prstGeom>
        </p:spPr>
      </p:pic>
      <p:pic>
        <p:nvPicPr>
          <p:cNvPr id="11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943" y="3733723"/>
            <a:ext cx="2370025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34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171150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System Disturbances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44" y="1912698"/>
            <a:ext cx="2446566" cy="2446566"/>
          </a:xfrm>
          <a:prstGeom prst="rect">
            <a:avLst/>
          </a:prstGeom>
        </p:spPr>
      </p:pic>
      <p:pic>
        <p:nvPicPr>
          <p:cNvPr id="8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263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968672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System Secondary Flowchart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89" y="1510078"/>
            <a:ext cx="2852782" cy="3495059"/>
          </a:xfrm>
          <a:prstGeom prst="rect">
            <a:avLst/>
          </a:prstGeom>
        </p:spPr>
      </p:pic>
      <p:pic>
        <p:nvPicPr>
          <p:cNvPr id="8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28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968672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System Secondary Flowchart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26" y="876369"/>
            <a:ext cx="1763860" cy="4190932"/>
          </a:xfrm>
          <a:prstGeom prst="rect">
            <a:avLst/>
          </a:prstGeom>
        </p:spPr>
      </p:pic>
      <p:pic>
        <p:nvPicPr>
          <p:cNvPr id="8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49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968672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System Secondary Flowchart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0" y="1433946"/>
            <a:ext cx="4096486" cy="3537478"/>
          </a:xfrm>
          <a:prstGeom prst="rect">
            <a:avLst/>
          </a:prstGeom>
        </p:spPr>
      </p:pic>
      <p:pic>
        <p:nvPicPr>
          <p:cNvPr id="8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090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968672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System Secondary Flowchart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7" y="1691790"/>
            <a:ext cx="3931163" cy="3330331"/>
          </a:xfrm>
          <a:prstGeom prst="rect">
            <a:avLst/>
          </a:prstGeom>
        </p:spPr>
      </p:pic>
      <p:pic>
        <p:nvPicPr>
          <p:cNvPr id="8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110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088648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Sensors &amp; Actuators</a:t>
            </a:r>
          </a:p>
        </p:txBody>
      </p:sp>
      <p:sp>
        <p:nvSpPr>
          <p:cNvPr id="8" name="Google Shape;81;p14"/>
          <p:cNvSpPr txBox="1">
            <a:spLocks/>
          </p:cNvSpPr>
          <p:nvPr/>
        </p:nvSpPr>
        <p:spPr>
          <a:xfrm>
            <a:off x="490733" y="1765209"/>
            <a:ext cx="240381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E263A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RF Coil(Metal Detector)</a:t>
            </a: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9" y="2357678"/>
            <a:ext cx="2694940" cy="1789430"/>
          </a:xfrm>
          <a:prstGeom prst="rect">
            <a:avLst/>
          </a:prstGeom>
        </p:spPr>
      </p:pic>
      <p:pic>
        <p:nvPicPr>
          <p:cNvPr id="1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 rotWithShape="1">
          <a:blip r:embed="rId6"/>
          <a:srcRect l="22384" t="13335" r="16511" b="17224"/>
          <a:stretch/>
        </p:blipFill>
        <p:spPr bwMode="auto">
          <a:xfrm>
            <a:off x="3494991" y="2207818"/>
            <a:ext cx="3268345" cy="2089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Google Shape;81;p14"/>
          <p:cNvSpPr txBox="1">
            <a:spLocks/>
          </p:cNvSpPr>
          <p:nvPr/>
        </p:nvSpPr>
        <p:spPr>
          <a:xfrm>
            <a:off x="3927257" y="1765209"/>
            <a:ext cx="240381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E263A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Light Sensor</a:t>
            </a:r>
          </a:p>
        </p:txBody>
      </p:sp>
    </p:spTree>
    <p:extLst>
      <p:ext uri="{BB962C8B-B14F-4D97-AF65-F5344CB8AC3E}">
        <p14:creationId xmlns:p14="http://schemas.microsoft.com/office/powerpoint/2010/main" val="319374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088648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Sensors &amp; Actuators</a:t>
            </a:r>
          </a:p>
        </p:txBody>
      </p:sp>
      <p:sp>
        <p:nvSpPr>
          <p:cNvPr id="8" name="Google Shape;81;p14"/>
          <p:cNvSpPr txBox="1">
            <a:spLocks/>
          </p:cNvSpPr>
          <p:nvPr/>
        </p:nvSpPr>
        <p:spPr>
          <a:xfrm>
            <a:off x="169152" y="1571198"/>
            <a:ext cx="240381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E263A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Proximity Sensor</a:t>
            </a: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3" y="3549474"/>
            <a:ext cx="1542390" cy="154073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5" y="1985578"/>
            <a:ext cx="1761927" cy="1491933"/>
          </a:xfrm>
          <a:prstGeom prst="rect">
            <a:avLst/>
          </a:prstGeom>
        </p:spPr>
      </p:pic>
      <p:pic>
        <p:nvPicPr>
          <p:cNvPr id="12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1;p14"/>
          <p:cNvSpPr txBox="1">
            <a:spLocks/>
          </p:cNvSpPr>
          <p:nvPr/>
        </p:nvSpPr>
        <p:spPr>
          <a:xfrm>
            <a:off x="2888815" y="1571198"/>
            <a:ext cx="3036330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E263A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Metal Detector Or Ultraviolet</a:t>
            </a:r>
          </a:p>
        </p:txBody>
      </p:sp>
      <p:pic>
        <p:nvPicPr>
          <p:cNvPr id="16" name="Picture 15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15" y="2057846"/>
            <a:ext cx="1462322" cy="1347396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52" y="2057846"/>
            <a:ext cx="1613145" cy="1347396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76" y="3477511"/>
            <a:ext cx="1827359" cy="15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7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088648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Sensors &amp; Actuators</a:t>
            </a:r>
          </a:p>
        </p:txBody>
      </p:sp>
      <p:sp>
        <p:nvSpPr>
          <p:cNvPr id="8" name="Google Shape;81;p14"/>
          <p:cNvSpPr txBox="1">
            <a:spLocks/>
          </p:cNvSpPr>
          <p:nvPr/>
        </p:nvSpPr>
        <p:spPr>
          <a:xfrm>
            <a:off x="-5582" y="1522294"/>
            <a:ext cx="240381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E263A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Light Sensor</a:t>
            </a:r>
          </a:p>
        </p:txBody>
      </p:sp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5" y="3392190"/>
            <a:ext cx="1610360" cy="161036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2" y="1978677"/>
            <a:ext cx="1543245" cy="1287984"/>
          </a:xfrm>
          <a:prstGeom prst="rect">
            <a:avLst/>
          </a:prstGeom>
        </p:spPr>
      </p:pic>
      <p:pic>
        <p:nvPicPr>
          <p:cNvPr id="1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1;p14"/>
          <p:cNvSpPr txBox="1">
            <a:spLocks/>
          </p:cNvSpPr>
          <p:nvPr/>
        </p:nvSpPr>
        <p:spPr>
          <a:xfrm>
            <a:off x="2901860" y="1522294"/>
            <a:ext cx="240381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E263A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Temperature Sensor</a:t>
            </a:r>
          </a:p>
        </p:txBody>
      </p:sp>
      <p:pic>
        <p:nvPicPr>
          <p:cNvPr id="15" name="Picture 1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17" y="1875554"/>
            <a:ext cx="1912896" cy="1391107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784" y="3499129"/>
            <a:ext cx="1761962" cy="139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2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530940" y="1849583"/>
            <a:ext cx="3451124" cy="14443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</a:rPr>
              <a:t>Mohammad Barabadi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</a:rPr>
              <a:t>Mahya Haghgo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</a:rPr>
              <a:t>Sajad Ghadiri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</a:rPr>
              <a:t>Maral Mordad</a:t>
            </a:r>
            <a:endParaRPr sz="1800" b="1" dirty="0">
              <a:solidFill>
                <a:schemeClr val="accen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5503615" y="1652830"/>
            <a:ext cx="3588220" cy="3490443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3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302341" y="252614"/>
            <a:ext cx="3679723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Hello!</a:t>
            </a:r>
            <a:endParaRPr sz="9600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088648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Sensors &amp; Actuators</a:t>
            </a:r>
          </a:p>
        </p:txBody>
      </p:sp>
      <p:sp>
        <p:nvSpPr>
          <p:cNvPr id="8" name="Google Shape;81;p14"/>
          <p:cNvSpPr txBox="1">
            <a:spLocks/>
          </p:cNvSpPr>
          <p:nvPr/>
        </p:nvSpPr>
        <p:spPr>
          <a:xfrm>
            <a:off x="861719" y="1624040"/>
            <a:ext cx="240381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E263A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Flipper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4"/>
          <a:srcRect b="3835"/>
          <a:stretch/>
        </p:blipFill>
        <p:spPr bwMode="auto">
          <a:xfrm>
            <a:off x="345169" y="2094016"/>
            <a:ext cx="3436912" cy="1268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5" y="3476000"/>
            <a:ext cx="1998980" cy="1263015"/>
          </a:xfrm>
          <a:prstGeom prst="rect">
            <a:avLst/>
          </a:prstGeom>
        </p:spPr>
      </p:pic>
      <p:pic>
        <p:nvPicPr>
          <p:cNvPr id="12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1;p14"/>
          <p:cNvSpPr txBox="1">
            <a:spLocks/>
          </p:cNvSpPr>
          <p:nvPr/>
        </p:nvSpPr>
        <p:spPr>
          <a:xfrm>
            <a:off x="4244524" y="1621341"/>
            <a:ext cx="240381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E263A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Cooling System</a:t>
            </a:r>
          </a:p>
        </p:txBody>
      </p:sp>
      <p:pic>
        <p:nvPicPr>
          <p:cNvPr id="15" name="Picture 1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50" y="2094016"/>
            <a:ext cx="1957361" cy="150834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66" y="3719077"/>
            <a:ext cx="1957045" cy="13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11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779" y="323623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2693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088648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Sensors &amp; Actuators</a:t>
            </a:r>
          </a:p>
        </p:txBody>
      </p:sp>
      <p:sp>
        <p:nvSpPr>
          <p:cNvPr id="8" name="Google Shape;81;p14"/>
          <p:cNvSpPr txBox="1">
            <a:spLocks/>
          </p:cNvSpPr>
          <p:nvPr/>
        </p:nvSpPr>
        <p:spPr>
          <a:xfrm>
            <a:off x="2656326" y="1510078"/>
            <a:ext cx="240381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  <a:p>
            <a:pPr marL="0" marR="0" lvl="0" indent="0" algn="ctr" defTabSz="914400" rtl="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E263A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DC Motor</a:t>
            </a:r>
          </a:p>
        </p:txBody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58" y="2216598"/>
            <a:ext cx="2435225" cy="243522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1" y="2185800"/>
            <a:ext cx="2496820" cy="2496820"/>
          </a:xfrm>
          <a:prstGeom prst="rect">
            <a:avLst/>
          </a:prstGeom>
        </p:spPr>
      </p:pic>
      <p:pic>
        <p:nvPicPr>
          <p:cNvPr id="1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557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1;p14"/>
          <p:cNvSpPr txBox="1">
            <a:spLocks/>
          </p:cNvSpPr>
          <p:nvPr/>
        </p:nvSpPr>
        <p:spPr>
          <a:xfrm>
            <a:off x="345171" y="212693"/>
            <a:ext cx="4960500" cy="937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Vending Machine</a:t>
            </a:r>
          </a:p>
        </p:txBody>
      </p:sp>
      <p:pic>
        <p:nvPicPr>
          <p:cNvPr id="14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779" y="309768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6" name="Google Shape;81;p14"/>
          <p:cNvSpPr txBox="1">
            <a:spLocks/>
          </p:cNvSpPr>
          <p:nvPr/>
        </p:nvSpPr>
        <p:spPr>
          <a:xfrm>
            <a:off x="345169" y="1156818"/>
            <a:ext cx="2088648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sym typeface="Bebas Neue"/>
              </a:rPr>
              <a:t>which plc ??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93" y="2037484"/>
            <a:ext cx="52768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40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4"/>
          <p:cNvSpPr txBox="1">
            <a:spLocks/>
          </p:cNvSpPr>
          <p:nvPr/>
        </p:nvSpPr>
        <p:spPr>
          <a:xfrm>
            <a:off x="345171" y="212693"/>
            <a:ext cx="4960500" cy="937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Vending Machine</a:t>
            </a:r>
          </a:p>
        </p:txBody>
      </p:sp>
      <p:pic>
        <p:nvPicPr>
          <p:cNvPr id="5" name="Google Shape;8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779" y="302841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8" name="Google Shape;81;p14"/>
          <p:cNvSpPr txBox="1">
            <a:spLocks/>
          </p:cNvSpPr>
          <p:nvPr/>
        </p:nvSpPr>
        <p:spPr>
          <a:xfrm>
            <a:off x="345169" y="1156818"/>
            <a:ext cx="2088648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sym typeface="Bebas Neue"/>
              </a:rPr>
              <a:t>which plc ??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68" y="1701145"/>
            <a:ext cx="6086111" cy="31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4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4"/>
          <p:cNvSpPr txBox="1">
            <a:spLocks/>
          </p:cNvSpPr>
          <p:nvPr/>
        </p:nvSpPr>
        <p:spPr>
          <a:xfrm>
            <a:off x="345171" y="212693"/>
            <a:ext cx="4960500" cy="937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Vending Machine</a:t>
            </a:r>
          </a:p>
        </p:txBody>
      </p:sp>
      <p:pic>
        <p:nvPicPr>
          <p:cNvPr id="5" name="Google Shape;7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1779" y="309768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1779" y="295913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pic>
        <p:nvPicPr>
          <p:cNvPr id="8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71" y="2752960"/>
            <a:ext cx="6272213" cy="620188"/>
          </a:xfrm>
          <a:prstGeom prst="rect">
            <a:avLst/>
          </a:prstGeom>
        </p:spPr>
      </p:pic>
      <p:sp>
        <p:nvSpPr>
          <p:cNvPr id="11" name="Google Shape;81;p14"/>
          <p:cNvSpPr txBox="1">
            <a:spLocks/>
          </p:cNvSpPr>
          <p:nvPr/>
        </p:nvSpPr>
        <p:spPr>
          <a:xfrm>
            <a:off x="345169" y="1156818"/>
            <a:ext cx="2088648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sym typeface="Bebas Neue"/>
              </a:rPr>
              <a:t>Input&amp;Output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754443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4"/>
          <p:cNvSpPr txBox="1">
            <a:spLocks/>
          </p:cNvSpPr>
          <p:nvPr/>
        </p:nvSpPr>
        <p:spPr>
          <a:xfrm>
            <a:off x="345171" y="212693"/>
            <a:ext cx="4960500" cy="93719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Vending Machine</a:t>
            </a:r>
          </a:p>
        </p:txBody>
      </p:sp>
      <p:pic>
        <p:nvPicPr>
          <p:cNvPr id="5" name="Google Shape;7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1779" y="295913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1779" y="288986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pic>
        <p:nvPicPr>
          <p:cNvPr id="8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1;p14"/>
          <p:cNvSpPr txBox="1">
            <a:spLocks/>
          </p:cNvSpPr>
          <p:nvPr/>
        </p:nvSpPr>
        <p:spPr>
          <a:xfrm>
            <a:off x="345168" y="1087582"/>
            <a:ext cx="2508867" cy="42249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sym typeface="Bebas Neue"/>
              </a:rPr>
              <a:t>ladder programming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04" y="1919876"/>
            <a:ext cx="6890614" cy="27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50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5B45C-B907-4D47-BB79-BC0C25157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496" y="1219371"/>
            <a:ext cx="3817504" cy="9320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What is cold storage room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5D6DA-6CD0-44FF-B6B4-39AFAA786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CBE6EAC9-6A6C-4632-BFD0-D1D0F038628B}"/>
              </a:ext>
            </a:extLst>
          </p:cNvPr>
          <p:cNvSpPr txBox="1">
            <a:spLocks/>
          </p:cNvSpPr>
          <p:nvPr/>
        </p:nvSpPr>
        <p:spPr>
          <a:xfrm>
            <a:off x="575487" y="0"/>
            <a:ext cx="4844006" cy="110578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/>
              <a:t>Industrial Cold storage </a:t>
            </a:r>
          </a:p>
        </p:txBody>
      </p:sp>
      <p:pic>
        <p:nvPicPr>
          <p:cNvPr id="8" name="Google Shape;676;p46">
            <a:extLst>
              <a:ext uri="{FF2B5EF4-FFF2-40B4-BE49-F238E27FC236}">
                <a16:creationId xmlns:a16="http://schemas.microsoft.com/office/drawing/2014/main" id="{E2EE2F34-E96B-4078-AE90-8A3E7CBF563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5528" y="1711041"/>
            <a:ext cx="485775" cy="44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6;p11">
            <a:extLst>
              <a:ext uri="{FF2B5EF4-FFF2-40B4-BE49-F238E27FC236}">
                <a16:creationId xmlns:a16="http://schemas.microsoft.com/office/drawing/2014/main" id="{DFC692AA-A4D3-469E-AEEF-2C908A684A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183" y="2005782"/>
            <a:ext cx="2390932" cy="270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85;p36">
            <a:extLst>
              <a:ext uri="{FF2B5EF4-FFF2-40B4-BE49-F238E27FC236}">
                <a16:creationId xmlns:a16="http://schemas.microsoft.com/office/drawing/2014/main" id="{5ED2302F-2F0A-414C-8C10-7C82E568C6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553" y="533035"/>
            <a:ext cx="914293" cy="690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7;p36">
            <a:extLst>
              <a:ext uri="{FF2B5EF4-FFF2-40B4-BE49-F238E27FC236}">
                <a16:creationId xmlns:a16="http://schemas.microsoft.com/office/drawing/2014/main" id="{351509AB-8A90-48D9-B508-50D8EB903FC3}"/>
              </a:ext>
            </a:extLst>
          </p:cNvPr>
          <p:cNvSpPr/>
          <p:nvPr/>
        </p:nvSpPr>
        <p:spPr>
          <a:xfrm>
            <a:off x="8090262" y="646027"/>
            <a:ext cx="183583" cy="3666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631951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5B45C-B907-4D47-BB79-BC0C25157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020" y="1131870"/>
            <a:ext cx="7219387" cy="6902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4 main module: Compressor, Condenser, Expansion Valve, Evaporator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5D6DA-6CD0-44FF-B6B4-39AFAA786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CBE6EAC9-6A6C-4632-BFD0-D1D0F038628B}"/>
              </a:ext>
            </a:extLst>
          </p:cNvPr>
          <p:cNvSpPr txBox="1">
            <a:spLocks/>
          </p:cNvSpPr>
          <p:nvPr/>
        </p:nvSpPr>
        <p:spPr>
          <a:xfrm>
            <a:off x="593906" y="57881"/>
            <a:ext cx="7220379" cy="77457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000" dirty="0"/>
              <a:t>performance of Refrigeration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667D53-D9C0-4BF0-ACA2-7DFFD75D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84" y="2542241"/>
            <a:ext cx="2976761" cy="22432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Google Shape;385;p36">
            <a:extLst>
              <a:ext uri="{FF2B5EF4-FFF2-40B4-BE49-F238E27FC236}">
                <a16:creationId xmlns:a16="http://schemas.microsoft.com/office/drawing/2014/main" id="{2C7A0BD2-7858-4CD3-A449-5C001BC9B6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553" y="533035"/>
            <a:ext cx="914293" cy="690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87;p36">
            <a:extLst>
              <a:ext uri="{FF2B5EF4-FFF2-40B4-BE49-F238E27FC236}">
                <a16:creationId xmlns:a16="http://schemas.microsoft.com/office/drawing/2014/main" id="{F9FF20FA-6651-4BB4-B34B-8DBECC3FFA1F}"/>
              </a:ext>
            </a:extLst>
          </p:cNvPr>
          <p:cNvSpPr/>
          <p:nvPr/>
        </p:nvSpPr>
        <p:spPr>
          <a:xfrm>
            <a:off x="8090262" y="646027"/>
            <a:ext cx="183583" cy="3666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9CDD4-8AA1-4A21-BB5F-61DFC06D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55" y="2561503"/>
            <a:ext cx="3584745" cy="22240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2923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rgbClr val="97CDBC"/>
            </a:gs>
            <a:gs pos="23000">
              <a:schemeClr val="accent2">
                <a:lumMod val="60000"/>
                <a:lumOff val="40000"/>
              </a:schemeClr>
            </a:gs>
            <a:gs pos="63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5D6DA-6CD0-44FF-B6B4-39AFAA786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CBE6EAC9-6A6C-4632-BFD0-D1D0F038628B}"/>
              </a:ext>
            </a:extLst>
          </p:cNvPr>
          <p:cNvSpPr txBox="1">
            <a:spLocks/>
          </p:cNvSpPr>
          <p:nvPr/>
        </p:nvSpPr>
        <p:spPr>
          <a:xfrm>
            <a:off x="594547" y="-41354"/>
            <a:ext cx="2028219" cy="105401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/>
              <a:t>moDELING </a:t>
            </a:r>
          </a:p>
        </p:txBody>
      </p:sp>
      <p:pic>
        <p:nvPicPr>
          <p:cNvPr id="12" name="Google Shape;385;p36">
            <a:extLst>
              <a:ext uri="{FF2B5EF4-FFF2-40B4-BE49-F238E27FC236}">
                <a16:creationId xmlns:a16="http://schemas.microsoft.com/office/drawing/2014/main" id="{6E9B80AD-C6E3-44F4-8A7B-BDAB35E77C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5553" y="533035"/>
            <a:ext cx="914293" cy="690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7;p36">
            <a:extLst>
              <a:ext uri="{FF2B5EF4-FFF2-40B4-BE49-F238E27FC236}">
                <a16:creationId xmlns:a16="http://schemas.microsoft.com/office/drawing/2014/main" id="{8A93BAE0-363F-4F66-B166-E0601FB5B056}"/>
              </a:ext>
            </a:extLst>
          </p:cNvPr>
          <p:cNvSpPr/>
          <p:nvPr/>
        </p:nvSpPr>
        <p:spPr>
          <a:xfrm>
            <a:off x="8090262" y="646027"/>
            <a:ext cx="183583" cy="3666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1897F5-EC0D-42DA-B572-6C2FCEC1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47" y="1407775"/>
            <a:ext cx="2889482" cy="3166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82D6C-3C9E-4FDB-9A8E-A2BB87D56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987" y="1407775"/>
            <a:ext cx="4409859" cy="18468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Google Shape;90;p15">
            <a:extLst>
              <a:ext uri="{FF2B5EF4-FFF2-40B4-BE49-F238E27FC236}">
                <a16:creationId xmlns:a16="http://schemas.microsoft.com/office/drawing/2014/main" id="{FBFF2F4C-5EF0-42AD-8841-F2D66E74DB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20898" b="32619"/>
          <a:stretch/>
        </p:blipFill>
        <p:spPr>
          <a:xfrm>
            <a:off x="6816436" y="3254578"/>
            <a:ext cx="2327564" cy="1888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812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5B45C-B907-4D47-BB79-BC0C25157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841" y="878171"/>
            <a:ext cx="7597004" cy="11622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We assumed our system SISO which purposed to control temperature of center of the room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Also we consider heat load(second input) as a disturbance </a:t>
            </a:r>
          </a:p>
          <a:p>
            <a:pPr marL="10160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5D6DA-6CD0-44FF-B6B4-39AFAA786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CBE6EAC9-6A6C-4632-BFD0-D1D0F038628B}"/>
              </a:ext>
            </a:extLst>
          </p:cNvPr>
          <p:cNvSpPr txBox="1">
            <a:spLocks/>
          </p:cNvSpPr>
          <p:nvPr/>
        </p:nvSpPr>
        <p:spPr>
          <a:xfrm>
            <a:off x="474154" y="76640"/>
            <a:ext cx="3932466" cy="80153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/>
              <a:t>PID CONTROLLER </a:t>
            </a:r>
          </a:p>
        </p:txBody>
      </p:sp>
      <p:pic>
        <p:nvPicPr>
          <p:cNvPr id="12" name="Google Shape;385;p36">
            <a:extLst>
              <a:ext uri="{FF2B5EF4-FFF2-40B4-BE49-F238E27FC236}">
                <a16:creationId xmlns:a16="http://schemas.microsoft.com/office/drawing/2014/main" id="{35A4EE80-3887-4F96-8768-DB1816506A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5553" y="533035"/>
            <a:ext cx="914293" cy="690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7;p36">
            <a:extLst>
              <a:ext uri="{FF2B5EF4-FFF2-40B4-BE49-F238E27FC236}">
                <a16:creationId xmlns:a16="http://schemas.microsoft.com/office/drawing/2014/main" id="{3B57260D-3E39-4E0D-BF04-51BFB1C06AA9}"/>
              </a:ext>
            </a:extLst>
          </p:cNvPr>
          <p:cNvSpPr/>
          <p:nvPr/>
        </p:nvSpPr>
        <p:spPr>
          <a:xfrm>
            <a:off x="8090262" y="646027"/>
            <a:ext cx="183583" cy="3666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0D50AD-AF5B-4AFB-858D-E6543808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10" y="2174922"/>
            <a:ext cx="5341176" cy="24681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8" name="Google Shape;98;p16">
            <a:extLst>
              <a:ext uri="{FF2B5EF4-FFF2-40B4-BE49-F238E27FC236}">
                <a16:creationId xmlns:a16="http://schemas.microsoft.com/office/drawing/2014/main" id="{BFF2ED4C-E51B-446A-B9D3-BA4261CEE98E}"/>
              </a:ext>
            </a:extLst>
          </p:cNvPr>
          <p:cNvGrpSpPr/>
          <p:nvPr/>
        </p:nvGrpSpPr>
        <p:grpSpPr>
          <a:xfrm>
            <a:off x="7164249" y="2501375"/>
            <a:ext cx="1852025" cy="2301364"/>
            <a:chOff x="5864288" y="1238675"/>
            <a:chExt cx="2840226" cy="3645025"/>
          </a:xfrm>
        </p:grpSpPr>
        <p:pic>
          <p:nvPicPr>
            <p:cNvPr id="19" name="Google Shape;99;p16">
              <a:extLst>
                <a:ext uri="{FF2B5EF4-FFF2-40B4-BE49-F238E27FC236}">
                  <a16:creationId xmlns:a16="http://schemas.microsoft.com/office/drawing/2014/main" id="{A78DA3A5-1A45-4F65-9D52-683CA2E4878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00;p16">
              <a:extLst>
                <a:ext uri="{FF2B5EF4-FFF2-40B4-BE49-F238E27FC236}">
                  <a16:creationId xmlns:a16="http://schemas.microsoft.com/office/drawing/2014/main" id="{916B3AEA-5BE1-4CD5-B1D8-1D0730321A5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372;p35">
            <a:extLst>
              <a:ext uri="{FF2B5EF4-FFF2-40B4-BE49-F238E27FC236}">
                <a16:creationId xmlns:a16="http://schemas.microsoft.com/office/drawing/2014/main" id="{90107835-93DF-4689-B8A8-2351F470471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9651" y="2040397"/>
            <a:ext cx="734194" cy="69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378;p35">
            <a:extLst>
              <a:ext uri="{FF2B5EF4-FFF2-40B4-BE49-F238E27FC236}">
                <a16:creationId xmlns:a16="http://schemas.microsoft.com/office/drawing/2014/main" id="{A787CF5F-7C60-41F1-9D89-B3B1E041696F}"/>
              </a:ext>
            </a:extLst>
          </p:cNvPr>
          <p:cNvSpPr/>
          <p:nvPr/>
        </p:nvSpPr>
        <p:spPr>
          <a:xfrm>
            <a:off x="7771768" y="2160528"/>
            <a:ext cx="269959" cy="286289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81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891" y="340999"/>
            <a:ext cx="1440543" cy="128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8" name="Google Shape;81;p14"/>
          <p:cNvSpPr txBox="1">
            <a:spLocks/>
          </p:cNvSpPr>
          <p:nvPr/>
        </p:nvSpPr>
        <p:spPr>
          <a:xfrm>
            <a:off x="345169" y="1276160"/>
            <a:ext cx="299617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What Is Vending Machine?!?!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9" y="2289438"/>
            <a:ext cx="2741661" cy="19602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438" y="2289438"/>
            <a:ext cx="2996171" cy="19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49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chemeClr val="accent1"/>
            </a:gs>
            <a:gs pos="12000">
              <a:srgbClr val="9FFAFF"/>
            </a:gs>
            <a:gs pos="57000">
              <a:schemeClr val="accent1"/>
            </a:gs>
            <a:gs pos="78000">
              <a:schemeClr val="accent3">
                <a:lumMod val="40000"/>
                <a:lumOff val="6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5B45C-B907-4D47-BB79-BC0C25157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154" y="853757"/>
            <a:ext cx="6170007" cy="987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As you see our PID controller can’t stabilize system</a:t>
            </a:r>
          </a:p>
          <a:p>
            <a:pPr marL="10160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5D6DA-6CD0-44FF-B6B4-39AFAA786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CBE6EAC9-6A6C-4632-BFD0-D1D0F038628B}"/>
              </a:ext>
            </a:extLst>
          </p:cNvPr>
          <p:cNvSpPr txBox="1">
            <a:spLocks/>
          </p:cNvSpPr>
          <p:nvPr/>
        </p:nvSpPr>
        <p:spPr>
          <a:xfrm>
            <a:off x="474154" y="76640"/>
            <a:ext cx="3932466" cy="80153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/>
              <a:t>PID CONTROLLER </a:t>
            </a:r>
          </a:p>
        </p:txBody>
      </p:sp>
      <p:pic>
        <p:nvPicPr>
          <p:cNvPr id="12" name="Google Shape;385;p36">
            <a:extLst>
              <a:ext uri="{FF2B5EF4-FFF2-40B4-BE49-F238E27FC236}">
                <a16:creationId xmlns:a16="http://schemas.microsoft.com/office/drawing/2014/main" id="{35A4EE80-3887-4F96-8768-DB1816506A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5553" y="533035"/>
            <a:ext cx="914293" cy="690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7;p36">
            <a:extLst>
              <a:ext uri="{FF2B5EF4-FFF2-40B4-BE49-F238E27FC236}">
                <a16:creationId xmlns:a16="http://schemas.microsoft.com/office/drawing/2014/main" id="{3B57260D-3E39-4E0D-BF04-51BFB1C06AA9}"/>
              </a:ext>
            </a:extLst>
          </p:cNvPr>
          <p:cNvSpPr/>
          <p:nvPr/>
        </p:nvSpPr>
        <p:spPr>
          <a:xfrm>
            <a:off x="8090262" y="646027"/>
            <a:ext cx="183583" cy="3666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92A39-7113-41C5-A309-7FB00B2F9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16" y="1464169"/>
            <a:ext cx="6848337" cy="3100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0548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95B45C-B907-4D47-BB79-BC0C25157A5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00329" y="744276"/>
                <a:ext cx="5701658" cy="95806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𝑓𝑓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𝑔</m:t>
                        </m:r>
                      </m:den>
                    </m:f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0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.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38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∗(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967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799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1</m:t>
                        </m:r>
                      </m:den>
                    </m:f>
                  </m:oMath>
                </a14:m>
                <a:endParaRPr lang="en-US" sz="1800" dirty="0">
                  <a:effectLst/>
                  <a:latin typeface="IBM Plex Sans Condensed" panose="020B0506050203000203" pitchFamily="34" charset="0"/>
                  <a:ea typeface="Calibri" panose="020F0502020204030204" pitchFamily="34" charset="0"/>
                  <a:cs typeface="B Nazanin" panose="00000400000000000000" pitchFamily="2" charset="-78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chemeClr val="bg1"/>
                    </a:solidFill>
                    <a:latin typeface="IBM Plex Sans Condensed" panose="020B0506050203000203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We ignored delay term because of causality</a:t>
                </a:r>
                <a:endParaRPr lang="en-US" sz="1800" dirty="0">
                  <a:solidFill>
                    <a:schemeClr val="bg1"/>
                  </a:solidFill>
                  <a:effectLst/>
                  <a:latin typeface="IBM Plex Sans Condensed" panose="020B0506050203000203" pitchFamily="34" charset="0"/>
                  <a:ea typeface="Calibri" panose="020F050202020403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95B45C-B907-4D47-BB79-BC0C25157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0329" y="744276"/>
                <a:ext cx="5701658" cy="958063"/>
              </a:xfrm>
              <a:blipFill>
                <a:blip r:embed="rId2"/>
                <a:stretch>
                  <a:fillRect l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5D6DA-6CD0-44FF-B6B4-39AFAA786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CBE6EAC9-6A6C-4632-BFD0-D1D0F038628B}"/>
              </a:ext>
            </a:extLst>
          </p:cNvPr>
          <p:cNvSpPr txBox="1">
            <a:spLocks/>
          </p:cNvSpPr>
          <p:nvPr/>
        </p:nvSpPr>
        <p:spPr>
          <a:xfrm>
            <a:off x="474154" y="76640"/>
            <a:ext cx="3932466" cy="80153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/>
              <a:t>PID CONTROLLER </a:t>
            </a:r>
          </a:p>
        </p:txBody>
      </p:sp>
      <p:pic>
        <p:nvPicPr>
          <p:cNvPr id="12" name="Google Shape;385;p36">
            <a:extLst>
              <a:ext uri="{FF2B5EF4-FFF2-40B4-BE49-F238E27FC236}">
                <a16:creationId xmlns:a16="http://schemas.microsoft.com/office/drawing/2014/main" id="{35A4EE80-3887-4F96-8768-DB1816506A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553" y="533035"/>
            <a:ext cx="914293" cy="690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7;p36">
            <a:extLst>
              <a:ext uri="{FF2B5EF4-FFF2-40B4-BE49-F238E27FC236}">
                <a16:creationId xmlns:a16="http://schemas.microsoft.com/office/drawing/2014/main" id="{3B57260D-3E39-4E0D-BF04-51BFB1C06AA9}"/>
              </a:ext>
            </a:extLst>
          </p:cNvPr>
          <p:cNvSpPr/>
          <p:nvPr/>
        </p:nvSpPr>
        <p:spPr>
          <a:xfrm>
            <a:off x="8090262" y="646027"/>
            <a:ext cx="183583" cy="3666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  <p:pic>
        <p:nvPicPr>
          <p:cNvPr id="15" name="Google Shape;278;p28">
            <a:extLst>
              <a:ext uri="{FF2B5EF4-FFF2-40B4-BE49-F238E27FC236}">
                <a16:creationId xmlns:a16="http://schemas.microsoft.com/office/drawing/2014/main" id="{6019DD1F-569A-49E4-8216-24FEEF8F348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055" y="1400471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0;p14">
            <a:extLst>
              <a:ext uri="{FF2B5EF4-FFF2-40B4-BE49-F238E27FC236}">
                <a16:creationId xmlns:a16="http://schemas.microsoft.com/office/drawing/2014/main" id="{28612ED8-94A7-483C-8DEF-DFE0DA44B4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2401" y="1963544"/>
            <a:ext cx="1781599" cy="216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9BB51-D549-48E0-99AD-09A543049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68" y="1672138"/>
            <a:ext cx="6437971" cy="33193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0320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accent1">
                <a:lumMod val="40000"/>
                <a:lumOff val="60000"/>
              </a:schemeClr>
            </a:gs>
            <a:gs pos="69000">
              <a:schemeClr val="accent4">
                <a:lumMod val="40000"/>
                <a:lumOff val="60000"/>
              </a:schemeClr>
            </a:gs>
            <a:gs pos="22000">
              <a:schemeClr val="accent1"/>
            </a:gs>
            <a:gs pos="95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5B45C-B907-4D47-BB79-BC0C25157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154" y="853757"/>
            <a:ext cx="6170007" cy="987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As you see our Feedback\Forward controller can stabilize system output and reduce disturbance effects</a:t>
            </a:r>
          </a:p>
          <a:p>
            <a:pPr marL="10160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5D6DA-6CD0-44FF-B6B4-39AFAA786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sp>
        <p:nvSpPr>
          <p:cNvPr id="7" name="Google Shape;45;p11">
            <a:extLst>
              <a:ext uri="{FF2B5EF4-FFF2-40B4-BE49-F238E27FC236}">
                <a16:creationId xmlns:a16="http://schemas.microsoft.com/office/drawing/2014/main" id="{CBE6EAC9-6A6C-4632-BFD0-D1D0F038628B}"/>
              </a:ext>
            </a:extLst>
          </p:cNvPr>
          <p:cNvSpPr txBox="1">
            <a:spLocks/>
          </p:cNvSpPr>
          <p:nvPr/>
        </p:nvSpPr>
        <p:spPr>
          <a:xfrm>
            <a:off x="474153" y="76640"/>
            <a:ext cx="5414855" cy="88552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 dirty="0"/>
              <a:t>feedforward CONTROLLER </a:t>
            </a:r>
          </a:p>
        </p:txBody>
      </p:sp>
      <p:pic>
        <p:nvPicPr>
          <p:cNvPr id="12" name="Google Shape;385;p36">
            <a:extLst>
              <a:ext uri="{FF2B5EF4-FFF2-40B4-BE49-F238E27FC236}">
                <a16:creationId xmlns:a16="http://schemas.microsoft.com/office/drawing/2014/main" id="{35A4EE80-3887-4F96-8768-DB1816506A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5553" y="533035"/>
            <a:ext cx="914293" cy="690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7;p36">
            <a:extLst>
              <a:ext uri="{FF2B5EF4-FFF2-40B4-BE49-F238E27FC236}">
                <a16:creationId xmlns:a16="http://schemas.microsoft.com/office/drawing/2014/main" id="{3B57260D-3E39-4E0D-BF04-51BFB1C06AA9}"/>
              </a:ext>
            </a:extLst>
          </p:cNvPr>
          <p:cNvSpPr/>
          <p:nvPr/>
        </p:nvSpPr>
        <p:spPr>
          <a:xfrm>
            <a:off x="8090262" y="646027"/>
            <a:ext cx="183583" cy="3666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CE2D7-839D-4D68-A5BB-6E4B73FAD9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9" y="1695651"/>
            <a:ext cx="6769290" cy="2947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729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5B14-FAAA-467E-8BC4-740221C8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85" y="323071"/>
            <a:ext cx="2448596" cy="454851"/>
          </a:xfrm>
        </p:spPr>
        <p:txBody>
          <a:bodyPr/>
          <a:lstStyle/>
          <a:p>
            <a:r>
              <a:rPr lang="en-US" dirty="0"/>
              <a:t>LADDER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6E826-CF29-42B3-808E-73DD48C7EC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794ED-71D9-46E3-9243-CBE85C9E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31" y="1241079"/>
            <a:ext cx="5593110" cy="3001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oogle Shape;340;p32">
            <a:extLst>
              <a:ext uri="{FF2B5EF4-FFF2-40B4-BE49-F238E27FC236}">
                <a16:creationId xmlns:a16="http://schemas.microsoft.com/office/drawing/2014/main" id="{B2FA90FE-41BA-4104-9CF1-C37E541283F8}"/>
              </a:ext>
            </a:extLst>
          </p:cNvPr>
          <p:cNvGrpSpPr/>
          <p:nvPr/>
        </p:nvGrpSpPr>
        <p:grpSpPr>
          <a:xfrm>
            <a:off x="1617261" y="1005965"/>
            <a:ext cx="7257962" cy="3637128"/>
            <a:chOff x="1177450" y="241631"/>
            <a:chExt cx="6173152" cy="3616776"/>
          </a:xfrm>
        </p:grpSpPr>
        <p:sp>
          <p:nvSpPr>
            <p:cNvPr id="10" name="Google Shape;341;p32">
              <a:extLst>
                <a:ext uri="{FF2B5EF4-FFF2-40B4-BE49-F238E27FC236}">
                  <a16:creationId xmlns:a16="http://schemas.microsoft.com/office/drawing/2014/main" id="{F5EF2730-0228-464F-AAE0-263E6F8D1E72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42;p32">
              <a:extLst>
                <a:ext uri="{FF2B5EF4-FFF2-40B4-BE49-F238E27FC236}">
                  <a16:creationId xmlns:a16="http://schemas.microsoft.com/office/drawing/2014/main" id="{39C8BBC6-982D-4B9F-90D2-16479C761A84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43;p32">
              <a:extLst>
                <a:ext uri="{FF2B5EF4-FFF2-40B4-BE49-F238E27FC236}">
                  <a16:creationId xmlns:a16="http://schemas.microsoft.com/office/drawing/2014/main" id="{67B08A64-39DF-47E0-A1C4-E299AF70A2B3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44;p32">
              <a:extLst>
                <a:ext uri="{FF2B5EF4-FFF2-40B4-BE49-F238E27FC236}">
                  <a16:creationId xmlns:a16="http://schemas.microsoft.com/office/drawing/2014/main" id="{0E2DBB07-D3D7-4326-ABE1-DBBA01E079B7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704;p48">
            <a:extLst>
              <a:ext uri="{FF2B5EF4-FFF2-40B4-BE49-F238E27FC236}">
                <a16:creationId xmlns:a16="http://schemas.microsoft.com/office/drawing/2014/main" id="{9F957ADF-90F0-4EDA-AADB-6C4122F4F3B0}"/>
              </a:ext>
            </a:extLst>
          </p:cNvPr>
          <p:cNvGrpSpPr/>
          <p:nvPr/>
        </p:nvGrpSpPr>
        <p:grpSpPr>
          <a:xfrm>
            <a:off x="124009" y="338938"/>
            <a:ext cx="347107" cy="438984"/>
            <a:chOff x="584925" y="238125"/>
            <a:chExt cx="415200" cy="525100"/>
          </a:xfrm>
        </p:grpSpPr>
        <p:sp>
          <p:nvSpPr>
            <p:cNvPr id="15" name="Google Shape;705;p48">
              <a:extLst>
                <a:ext uri="{FF2B5EF4-FFF2-40B4-BE49-F238E27FC236}">
                  <a16:creationId xmlns:a16="http://schemas.microsoft.com/office/drawing/2014/main" id="{08309E4B-FB1F-4CFC-9EA4-5D5199CB68DC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706;p48">
              <a:extLst>
                <a:ext uri="{FF2B5EF4-FFF2-40B4-BE49-F238E27FC236}">
                  <a16:creationId xmlns:a16="http://schemas.microsoft.com/office/drawing/2014/main" id="{9DF01D3F-702B-4B18-B391-C641C30752DA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707;p48">
              <a:extLst>
                <a:ext uri="{FF2B5EF4-FFF2-40B4-BE49-F238E27FC236}">
                  <a16:creationId xmlns:a16="http://schemas.microsoft.com/office/drawing/2014/main" id="{76A03E46-9DAF-4C09-BCE6-A029ADC25776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708;p48">
              <a:extLst>
                <a:ext uri="{FF2B5EF4-FFF2-40B4-BE49-F238E27FC236}">
                  <a16:creationId xmlns:a16="http://schemas.microsoft.com/office/drawing/2014/main" id="{54B87B09-C8C7-4F29-9627-67C8DEE32926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709;p48">
              <a:extLst>
                <a:ext uri="{FF2B5EF4-FFF2-40B4-BE49-F238E27FC236}">
                  <a16:creationId xmlns:a16="http://schemas.microsoft.com/office/drawing/2014/main" id="{C3411C56-9A6C-40A7-AF5A-94750867CDFD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710;p48">
              <a:extLst>
                <a:ext uri="{FF2B5EF4-FFF2-40B4-BE49-F238E27FC236}">
                  <a16:creationId xmlns:a16="http://schemas.microsoft.com/office/drawing/2014/main" id="{360545BC-9BB4-4770-AE0B-159C5DC8E4A3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1" name="Google Shape;753;p48">
            <a:extLst>
              <a:ext uri="{FF2B5EF4-FFF2-40B4-BE49-F238E27FC236}">
                <a16:creationId xmlns:a16="http://schemas.microsoft.com/office/drawing/2014/main" id="{B188797A-D6A4-4168-A6C4-5F1EDA2E7991}"/>
              </a:ext>
            </a:extLst>
          </p:cNvPr>
          <p:cNvGrpSpPr/>
          <p:nvPr/>
        </p:nvGrpSpPr>
        <p:grpSpPr>
          <a:xfrm>
            <a:off x="3022981" y="338938"/>
            <a:ext cx="347107" cy="420111"/>
            <a:chOff x="584925" y="922575"/>
            <a:chExt cx="415200" cy="502525"/>
          </a:xfrm>
        </p:grpSpPr>
        <p:sp>
          <p:nvSpPr>
            <p:cNvPr id="22" name="Google Shape;754;p48">
              <a:extLst>
                <a:ext uri="{FF2B5EF4-FFF2-40B4-BE49-F238E27FC236}">
                  <a16:creationId xmlns:a16="http://schemas.microsoft.com/office/drawing/2014/main" id="{8DE175E4-F28C-432B-BCC5-F5A84F3758CC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755;p48">
              <a:extLst>
                <a:ext uri="{FF2B5EF4-FFF2-40B4-BE49-F238E27FC236}">
                  <a16:creationId xmlns:a16="http://schemas.microsoft.com/office/drawing/2014/main" id="{71F8FBFA-3A82-48BF-BDB7-B37B57374F6F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756;p48">
              <a:extLst>
                <a:ext uri="{FF2B5EF4-FFF2-40B4-BE49-F238E27FC236}">
                  <a16:creationId xmlns:a16="http://schemas.microsoft.com/office/drawing/2014/main" id="{591854A1-D447-49D1-9F85-083FBCA7C76B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939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42B9A-BDFE-480D-8714-4B6F35889B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F3581-95E1-45B6-8C78-29F7258C8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" r="5100"/>
          <a:stretch/>
        </p:blipFill>
        <p:spPr>
          <a:xfrm>
            <a:off x="3456292" y="809341"/>
            <a:ext cx="3282287" cy="3655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31ECB8-5111-4D93-BAC7-4BEBC288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09" y="268480"/>
            <a:ext cx="2448596" cy="454851"/>
          </a:xfrm>
        </p:spPr>
        <p:txBody>
          <a:bodyPr/>
          <a:lstStyle/>
          <a:p>
            <a:r>
              <a:rPr lang="en-US" dirty="0"/>
              <a:t>LADDER DIAGRAM</a:t>
            </a:r>
          </a:p>
        </p:txBody>
      </p:sp>
      <p:grpSp>
        <p:nvGrpSpPr>
          <p:cNvPr id="11" name="Google Shape;325;p31">
            <a:extLst>
              <a:ext uri="{FF2B5EF4-FFF2-40B4-BE49-F238E27FC236}">
                <a16:creationId xmlns:a16="http://schemas.microsoft.com/office/drawing/2014/main" id="{B7AF2816-E186-45C4-B0F2-F0DEB5578A2C}"/>
              </a:ext>
            </a:extLst>
          </p:cNvPr>
          <p:cNvGrpSpPr/>
          <p:nvPr/>
        </p:nvGrpSpPr>
        <p:grpSpPr>
          <a:xfrm>
            <a:off x="3364171" y="409322"/>
            <a:ext cx="3466531" cy="4493704"/>
            <a:chOff x="2112475" y="238125"/>
            <a:chExt cx="3395050" cy="5238750"/>
          </a:xfrm>
        </p:grpSpPr>
        <p:sp>
          <p:nvSpPr>
            <p:cNvPr id="12" name="Google Shape;326;p31">
              <a:extLst>
                <a:ext uri="{FF2B5EF4-FFF2-40B4-BE49-F238E27FC236}">
                  <a16:creationId xmlns:a16="http://schemas.microsoft.com/office/drawing/2014/main" id="{1D9A4DBA-6256-4486-89BA-A98B2A9CEEED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7;p31">
              <a:extLst>
                <a:ext uri="{FF2B5EF4-FFF2-40B4-BE49-F238E27FC236}">
                  <a16:creationId xmlns:a16="http://schemas.microsoft.com/office/drawing/2014/main" id="{BB5F9BC5-B67C-42AA-B4DC-A3092E68292C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8;p31">
              <a:extLst>
                <a:ext uri="{FF2B5EF4-FFF2-40B4-BE49-F238E27FC236}">
                  <a16:creationId xmlns:a16="http://schemas.microsoft.com/office/drawing/2014/main" id="{0D922555-A7EA-4D0A-B0A0-0C1A43A9BBD0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9;p31">
              <a:extLst>
                <a:ext uri="{FF2B5EF4-FFF2-40B4-BE49-F238E27FC236}">
                  <a16:creationId xmlns:a16="http://schemas.microsoft.com/office/drawing/2014/main" id="{07E4EA84-0E5C-4F3F-9FBD-F2E1B0E2F378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2811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6C085-70C0-4E4B-A84B-AC6B6A071B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863BAB-963F-4C51-A2F0-87014168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" r="3679"/>
          <a:stretch/>
        </p:blipFill>
        <p:spPr>
          <a:xfrm>
            <a:off x="3324510" y="908527"/>
            <a:ext cx="3380258" cy="3639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31995F-C250-406A-96FB-00EB82EF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08" y="261656"/>
            <a:ext cx="2448596" cy="454851"/>
          </a:xfrm>
        </p:spPr>
        <p:txBody>
          <a:bodyPr/>
          <a:lstStyle/>
          <a:p>
            <a:r>
              <a:rPr lang="en-US" dirty="0"/>
              <a:t>LADDER DIAGRAM</a:t>
            </a:r>
          </a:p>
        </p:txBody>
      </p:sp>
      <p:grpSp>
        <p:nvGrpSpPr>
          <p:cNvPr id="10" name="Google Shape;325;p31">
            <a:extLst>
              <a:ext uri="{FF2B5EF4-FFF2-40B4-BE49-F238E27FC236}">
                <a16:creationId xmlns:a16="http://schemas.microsoft.com/office/drawing/2014/main" id="{83F645DE-C9F6-4440-92C7-9CB7525CC491}"/>
              </a:ext>
            </a:extLst>
          </p:cNvPr>
          <p:cNvGrpSpPr/>
          <p:nvPr/>
        </p:nvGrpSpPr>
        <p:grpSpPr>
          <a:xfrm>
            <a:off x="3203795" y="460932"/>
            <a:ext cx="3592790" cy="4498962"/>
            <a:chOff x="2112475" y="238125"/>
            <a:chExt cx="3395050" cy="5238750"/>
          </a:xfrm>
        </p:grpSpPr>
        <p:sp>
          <p:nvSpPr>
            <p:cNvPr id="11" name="Google Shape;326;p31">
              <a:extLst>
                <a:ext uri="{FF2B5EF4-FFF2-40B4-BE49-F238E27FC236}">
                  <a16:creationId xmlns:a16="http://schemas.microsoft.com/office/drawing/2014/main" id="{A866B927-3C7D-4BD7-A338-D23FC3B37F99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7;p31">
              <a:extLst>
                <a:ext uri="{FF2B5EF4-FFF2-40B4-BE49-F238E27FC236}">
                  <a16:creationId xmlns:a16="http://schemas.microsoft.com/office/drawing/2014/main" id="{A75DCC04-EC99-49A7-A5A6-83527A596E45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8;p31">
              <a:extLst>
                <a:ext uri="{FF2B5EF4-FFF2-40B4-BE49-F238E27FC236}">
                  <a16:creationId xmlns:a16="http://schemas.microsoft.com/office/drawing/2014/main" id="{E9FD2959-DF5C-4DE2-8046-77710C7DD0C9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9;p31">
              <a:extLst>
                <a:ext uri="{FF2B5EF4-FFF2-40B4-BE49-F238E27FC236}">
                  <a16:creationId xmlns:a16="http://schemas.microsoft.com/office/drawing/2014/main" id="{97C2DD37-56FE-46CF-9051-BC4868179EF8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2457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678C1-75B5-4D17-B408-8DC51E5478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DBDDF-352F-4E8A-B457-1569D28A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86" y="923026"/>
            <a:ext cx="5284517" cy="3347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B3AA154-EA0F-401A-8287-1D1A8DED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7" y="200241"/>
            <a:ext cx="2448596" cy="454851"/>
          </a:xfrm>
        </p:spPr>
        <p:txBody>
          <a:bodyPr/>
          <a:lstStyle/>
          <a:p>
            <a:r>
              <a:rPr lang="en-US" dirty="0"/>
              <a:t>LADDER DIAGRAM</a:t>
            </a:r>
          </a:p>
        </p:txBody>
      </p:sp>
      <p:grpSp>
        <p:nvGrpSpPr>
          <p:cNvPr id="10" name="Google Shape;340;p32">
            <a:extLst>
              <a:ext uri="{FF2B5EF4-FFF2-40B4-BE49-F238E27FC236}">
                <a16:creationId xmlns:a16="http://schemas.microsoft.com/office/drawing/2014/main" id="{F014A9E7-6A51-4BEC-ABFE-3BFD02DD23E9}"/>
              </a:ext>
            </a:extLst>
          </p:cNvPr>
          <p:cNvGrpSpPr/>
          <p:nvPr/>
        </p:nvGrpSpPr>
        <p:grpSpPr>
          <a:xfrm>
            <a:off x="2101755" y="655092"/>
            <a:ext cx="6905767" cy="3988001"/>
            <a:chOff x="1177450" y="241631"/>
            <a:chExt cx="6173152" cy="3616776"/>
          </a:xfrm>
        </p:grpSpPr>
        <p:sp>
          <p:nvSpPr>
            <p:cNvPr id="11" name="Google Shape;341;p32">
              <a:extLst>
                <a:ext uri="{FF2B5EF4-FFF2-40B4-BE49-F238E27FC236}">
                  <a16:creationId xmlns:a16="http://schemas.microsoft.com/office/drawing/2014/main" id="{CD6C1617-4AB8-4EF5-8488-8ACB260ED43C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42;p32">
              <a:extLst>
                <a:ext uri="{FF2B5EF4-FFF2-40B4-BE49-F238E27FC236}">
                  <a16:creationId xmlns:a16="http://schemas.microsoft.com/office/drawing/2014/main" id="{3671CAEA-A27F-4DFB-BD2D-7600E2BF6B0E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43;p32">
              <a:extLst>
                <a:ext uri="{FF2B5EF4-FFF2-40B4-BE49-F238E27FC236}">
                  <a16:creationId xmlns:a16="http://schemas.microsoft.com/office/drawing/2014/main" id="{EF47DF98-C264-43D1-AE2C-225F4F7C32D9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44;p32">
              <a:extLst>
                <a:ext uri="{FF2B5EF4-FFF2-40B4-BE49-F238E27FC236}">
                  <a16:creationId xmlns:a16="http://schemas.microsoft.com/office/drawing/2014/main" id="{AFD0296A-5B0F-4E91-A480-C5C2DF2A2AC4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801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B824F-67D8-45A5-804B-08707B526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A50A8-7729-4958-BDF7-DFD542C10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" r="7287"/>
          <a:stretch/>
        </p:blipFill>
        <p:spPr>
          <a:xfrm>
            <a:off x="3313910" y="562325"/>
            <a:ext cx="3217132" cy="3856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D66825-3C77-4F14-8C3F-16ED78C1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7" y="200241"/>
            <a:ext cx="2448596" cy="454851"/>
          </a:xfrm>
        </p:spPr>
        <p:txBody>
          <a:bodyPr/>
          <a:lstStyle/>
          <a:p>
            <a:r>
              <a:rPr lang="en-US" dirty="0"/>
              <a:t>LADDER DIAGRAM</a:t>
            </a:r>
          </a:p>
        </p:txBody>
      </p:sp>
      <p:grpSp>
        <p:nvGrpSpPr>
          <p:cNvPr id="9" name="Google Shape;325;p31">
            <a:extLst>
              <a:ext uri="{FF2B5EF4-FFF2-40B4-BE49-F238E27FC236}">
                <a16:creationId xmlns:a16="http://schemas.microsoft.com/office/drawing/2014/main" id="{4CBCBA27-983B-41F8-83D6-CDB5620A23F0}"/>
              </a:ext>
            </a:extLst>
          </p:cNvPr>
          <p:cNvGrpSpPr/>
          <p:nvPr/>
        </p:nvGrpSpPr>
        <p:grpSpPr>
          <a:xfrm>
            <a:off x="3228528" y="238426"/>
            <a:ext cx="3387897" cy="4523452"/>
            <a:chOff x="2112475" y="238125"/>
            <a:chExt cx="3395050" cy="5238750"/>
          </a:xfrm>
        </p:grpSpPr>
        <p:sp>
          <p:nvSpPr>
            <p:cNvPr id="10" name="Google Shape;326;p31">
              <a:extLst>
                <a:ext uri="{FF2B5EF4-FFF2-40B4-BE49-F238E27FC236}">
                  <a16:creationId xmlns:a16="http://schemas.microsoft.com/office/drawing/2014/main" id="{A327C01F-7383-4C70-B770-5CF1C8C5B94E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7;p31">
              <a:extLst>
                <a:ext uri="{FF2B5EF4-FFF2-40B4-BE49-F238E27FC236}">
                  <a16:creationId xmlns:a16="http://schemas.microsoft.com/office/drawing/2014/main" id="{6DA391A8-E2C9-4BAD-B349-50BED5633F27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8;p31">
              <a:extLst>
                <a:ext uri="{FF2B5EF4-FFF2-40B4-BE49-F238E27FC236}">
                  <a16:creationId xmlns:a16="http://schemas.microsoft.com/office/drawing/2014/main" id="{34D2A54E-504A-4AB9-AB05-88713E48C89B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9;p31">
              <a:extLst>
                <a:ext uri="{FF2B5EF4-FFF2-40B4-BE49-F238E27FC236}">
                  <a16:creationId xmlns:a16="http://schemas.microsoft.com/office/drawing/2014/main" id="{E5F49571-1E67-4A49-B48B-E482BE06291E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2906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E203D-ED95-4CBD-A12C-5229F5E7F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6" name="Google Shape;357;p33">
            <a:extLst>
              <a:ext uri="{FF2B5EF4-FFF2-40B4-BE49-F238E27FC236}">
                <a16:creationId xmlns:a16="http://schemas.microsoft.com/office/drawing/2014/main" id="{13139C7D-5108-4349-AC42-902EDD776B6B}"/>
              </a:ext>
            </a:extLst>
          </p:cNvPr>
          <p:cNvSpPr txBox="1">
            <a:spLocks/>
          </p:cNvSpPr>
          <p:nvPr/>
        </p:nvSpPr>
        <p:spPr>
          <a:xfrm>
            <a:off x="367341" y="308381"/>
            <a:ext cx="3621166" cy="117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indent="0">
              <a:buFont typeface="IBM Plex Sans Condensed"/>
              <a:buNone/>
            </a:pPr>
            <a:r>
              <a:rPr lang="en-US" sz="5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Any questions?</a:t>
            </a:r>
            <a:br>
              <a:rPr lang="en-US" dirty="0">
                <a:solidFill>
                  <a:schemeClr val="lt1"/>
                </a:solidFill>
              </a:rPr>
            </a:b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7" name="Google Shape;355;p33">
            <a:extLst>
              <a:ext uri="{FF2B5EF4-FFF2-40B4-BE49-F238E27FC236}">
                <a16:creationId xmlns:a16="http://schemas.microsoft.com/office/drawing/2014/main" id="{B2AB852B-1265-4FF4-A046-E1BCA962D0E9}"/>
              </a:ext>
            </a:extLst>
          </p:cNvPr>
          <p:cNvSpPr/>
          <p:nvPr/>
        </p:nvSpPr>
        <p:spPr>
          <a:xfrm>
            <a:off x="5249866" y="962630"/>
            <a:ext cx="1576340" cy="521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FF0000"/>
                </a:solidFill>
                <a:latin typeface="Bebas Neue"/>
              </a:rPr>
              <a:t>Thanks</a:t>
            </a:r>
            <a:r>
              <a:rPr b="1" i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Bebas Neue"/>
              </a:rPr>
              <a:t>!</a:t>
            </a:r>
          </a:p>
        </p:txBody>
      </p:sp>
      <p:pic>
        <p:nvPicPr>
          <p:cNvPr id="8" name="Google Shape;356;p33">
            <a:extLst>
              <a:ext uri="{FF2B5EF4-FFF2-40B4-BE49-F238E27FC236}">
                <a16:creationId xmlns:a16="http://schemas.microsoft.com/office/drawing/2014/main" id="{D452A0D8-ABC2-4110-B397-77C3922202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403" y="2231409"/>
            <a:ext cx="2147350" cy="260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3;p46">
            <a:extLst>
              <a:ext uri="{FF2B5EF4-FFF2-40B4-BE49-F238E27FC236}">
                <a16:creationId xmlns:a16="http://schemas.microsoft.com/office/drawing/2014/main" id="{1E7EFF49-8671-4284-A0C4-528A8EEBDA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45" y="2422292"/>
            <a:ext cx="1805087" cy="255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72;p46">
            <a:extLst>
              <a:ext uri="{FF2B5EF4-FFF2-40B4-BE49-F238E27FC236}">
                <a16:creationId xmlns:a16="http://schemas.microsoft.com/office/drawing/2014/main" id="{76E0C2DF-026E-4588-BB71-8BCF39F8A1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313" y="2449773"/>
            <a:ext cx="2046402" cy="2555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98;p16">
            <a:extLst>
              <a:ext uri="{FF2B5EF4-FFF2-40B4-BE49-F238E27FC236}">
                <a16:creationId xmlns:a16="http://schemas.microsoft.com/office/drawing/2014/main" id="{8CCFFDFC-6F28-459B-9390-0CBC47043FEC}"/>
              </a:ext>
            </a:extLst>
          </p:cNvPr>
          <p:cNvGrpSpPr/>
          <p:nvPr/>
        </p:nvGrpSpPr>
        <p:grpSpPr>
          <a:xfrm>
            <a:off x="667479" y="2354551"/>
            <a:ext cx="2144626" cy="2609438"/>
            <a:chOff x="5864288" y="1238675"/>
            <a:chExt cx="2840226" cy="3645025"/>
          </a:xfrm>
        </p:grpSpPr>
        <p:pic>
          <p:nvPicPr>
            <p:cNvPr id="12" name="Google Shape;99;p16">
              <a:extLst>
                <a:ext uri="{FF2B5EF4-FFF2-40B4-BE49-F238E27FC236}">
                  <a16:creationId xmlns:a16="http://schemas.microsoft.com/office/drawing/2014/main" id="{C7239B6C-DF8F-409E-90C4-C6457057201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00;p16">
              <a:extLst>
                <a:ext uri="{FF2B5EF4-FFF2-40B4-BE49-F238E27FC236}">
                  <a16:creationId xmlns:a16="http://schemas.microsoft.com/office/drawing/2014/main" id="{EC39E16F-6438-4886-9E87-6EB6E5008AA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7904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pic>
        <p:nvPicPr>
          <p:cNvPr id="15" name="Picture 14" descr="12.jpg (852×480)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26" y="2143781"/>
            <a:ext cx="3983990" cy="22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1;p14"/>
          <p:cNvSpPr txBox="1">
            <a:spLocks/>
          </p:cNvSpPr>
          <p:nvPr/>
        </p:nvSpPr>
        <p:spPr>
          <a:xfrm>
            <a:off x="345171" y="1154193"/>
            <a:ext cx="299617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Product Selection</a:t>
            </a:r>
          </a:p>
        </p:txBody>
      </p:sp>
      <p:pic>
        <p:nvPicPr>
          <p:cNvPr id="8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99617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Payment Method Selection</a:t>
            </a:r>
          </a:p>
        </p:txBody>
      </p:sp>
      <p:pic>
        <p:nvPicPr>
          <p:cNvPr id="1026" name="Picture 2" descr="https://encrypted-tbn0.gstatic.com/images?q=tbn:ANd9GcRnJY8P4UCx8CM1c41tCDX_YbcrcD3vSON0edtxU569nvubiuA_spr7JPI_ObewYO090M8&amp;usqp=CA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47" y="1523351"/>
            <a:ext cx="2233500" cy="16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15" y="1510078"/>
            <a:ext cx="2233501" cy="16729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54" y="3308991"/>
            <a:ext cx="2233501" cy="1677277"/>
          </a:xfrm>
          <a:prstGeom prst="rect">
            <a:avLst/>
          </a:prstGeom>
        </p:spPr>
      </p:pic>
      <p:pic>
        <p:nvPicPr>
          <p:cNvPr id="10" name="Google Shape;8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214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99617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Product Delivery To The User</a:t>
            </a: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6" y="1691790"/>
            <a:ext cx="2319655" cy="29000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85" y="1691790"/>
            <a:ext cx="2900045" cy="2900045"/>
          </a:xfrm>
          <a:prstGeom prst="rect">
            <a:avLst/>
          </a:prstGeom>
        </p:spPr>
      </p:pic>
      <p:pic>
        <p:nvPicPr>
          <p:cNvPr id="9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775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99617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System Primary Flowchart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46" y="1858044"/>
            <a:ext cx="4765988" cy="2790155"/>
          </a:xfrm>
          <a:prstGeom prst="rect">
            <a:avLst/>
          </a:prstGeom>
        </p:spPr>
      </p:pic>
      <p:pic>
        <p:nvPicPr>
          <p:cNvPr id="8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24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99617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System Primary Flowchart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5" y="1691790"/>
            <a:ext cx="5298847" cy="3088028"/>
          </a:xfrm>
          <a:prstGeom prst="rect">
            <a:avLst/>
          </a:prstGeom>
        </p:spPr>
      </p:pic>
      <p:pic>
        <p:nvPicPr>
          <p:cNvPr id="8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08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rgbClr val="F36846"/>
                    </a:gs>
                    <a:gs pos="100000">
                      <a:srgbClr val="F3684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Bebas Neue"/>
                <a:cs typeface="Arial"/>
                <a:sym typeface="Arial"/>
              </a:rPr>
              <a:t>2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rgbClr val="F36846"/>
                  </a:gs>
                  <a:gs pos="100000">
                    <a:srgbClr val="F36846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Bebas Neue"/>
              <a:cs typeface="Arial"/>
              <a:sym typeface="Arial"/>
            </a:endParaRPr>
          </a:p>
        </p:txBody>
      </p:sp>
      <p:sp>
        <p:nvSpPr>
          <p:cNvPr id="14" name="Google Shape;81;p14"/>
          <p:cNvSpPr txBox="1">
            <a:spLocks noGrp="1"/>
          </p:cNvSpPr>
          <p:nvPr>
            <p:ph type="ctrTitle"/>
          </p:nvPr>
        </p:nvSpPr>
        <p:spPr>
          <a:xfrm>
            <a:off x="345171" y="219620"/>
            <a:ext cx="4960500" cy="9371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Vending Machine</a:t>
            </a:r>
            <a:endParaRPr dirty="0"/>
          </a:p>
        </p:txBody>
      </p:sp>
      <p:sp>
        <p:nvSpPr>
          <p:cNvPr id="17" name="Google Shape;81;p14"/>
          <p:cNvSpPr txBox="1">
            <a:spLocks/>
          </p:cNvSpPr>
          <p:nvPr/>
        </p:nvSpPr>
        <p:spPr>
          <a:xfrm>
            <a:off x="345169" y="1156818"/>
            <a:ext cx="2996171" cy="3532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Bebas Neue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Condensed"/>
                <a:ea typeface="IBM Plex Sans Condensed"/>
                <a:cs typeface="IBM Plex Sans Condensed"/>
                <a:sym typeface="Bebas Neue"/>
              </a:rPr>
              <a:t>System Primary Flowchart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2" y="1601735"/>
            <a:ext cx="4522889" cy="3369840"/>
          </a:xfrm>
          <a:prstGeom prst="rect">
            <a:avLst/>
          </a:prstGeom>
        </p:spPr>
      </p:pic>
      <p:pic>
        <p:nvPicPr>
          <p:cNvPr id="8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8218" y="2660073"/>
            <a:ext cx="1637007" cy="2242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7103177"/>
      </p:ext>
    </p:extLst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342</Words>
  <Application>Microsoft Office PowerPoint</Application>
  <PresentationFormat>On-screen Show (16:9)</PresentationFormat>
  <Paragraphs>151</Paragraphs>
  <Slides>38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Cambria Math</vt:lpstr>
      <vt:lpstr>IBM Plex Sans Condensed</vt:lpstr>
      <vt:lpstr>Calibri</vt:lpstr>
      <vt:lpstr>Bebas Neue</vt:lpstr>
      <vt:lpstr>Wingdings</vt:lpstr>
      <vt:lpstr>Arial</vt:lpstr>
      <vt:lpstr>Flavius template</vt:lpstr>
      <vt:lpstr>1_Flavius template</vt:lpstr>
      <vt:lpstr>PowerPoint Presentation</vt:lpstr>
      <vt:lpstr>Hello!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Vending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LADDER DIAGRAM</vt:lpstr>
      <vt:lpstr>LADDER DIAGRAM</vt:lpstr>
      <vt:lpstr>LADDER DIAGRAM</vt:lpstr>
      <vt:lpstr>LADDER DIAGRAM</vt:lpstr>
      <vt:lpstr>LADDER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 Projects</dc:title>
  <dc:creator>sajad ghadiri</dc:creator>
  <cp:lastModifiedBy>sajad ghadiri</cp:lastModifiedBy>
  <cp:revision>89</cp:revision>
  <dcterms:modified xsi:type="dcterms:W3CDTF">2022-01-22T13:23:42Z</dcterms:modified>
</cp:coreProperties>
</file>